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7" r:id="rId2"/>
  </p:sldMasterIdLst>
  <p:notesMasterIdLst>
    <p:notesMasterId r:id="rId21"/>
  </p:notesMasterIdLst>
  <p:sldIdLst>
    <p:sldId id="256" r:id="rId3"/>
    <p:sldId id="261" r:id="rId4"/>
    <p:sldId id="360" r:id="rId5"/>
    <p:sldId id="361" r:id="rId6"/>
    <p:sldId id="401" r:id="rId7"/>
    <p:sldId id="362" r:id="rId8"/>
    <p:sldId id="264" r:id="rId9"/>
    <p:sldId id="265" r:id="rId10"/>
    <p:sldId id="382" r:id="rId11"/>
    <p:sldId id="384" r:id="rId12"/>
    <p:sldId id="386" r:id="rId13"/>
    <p:sldId id="387" r:id="rId14"/>
    <p:sldId id="389" r:id="rId15"/>
    <p:sldId id="403" r:id="rId16"/>
    <p:sldId id="405" r:id="rId17"/>
    <p:sldId id="404" r:id="rId18"/>
    <p:sldId id="402" r:id="rId19"/>
    <p:sldId id="266" r:id="rId20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50A3C9A-BB60-4BF0-A134-E2CCA317A671}">
          <p14:sldIdLst>
            <p14:sldId id="256"/>
            <p14:sldId id="261"/>
            <p14:sldId id="360"/>
            <p14:sldId id="361"/>
            <p14:sldId id="401"/>
            <p14:sldId id="362"/>
            <p14:sldId id="264"/>
            <p14:sldId id="265"/>
          </p14:sldIdLst>
        </p14:section>
        <p14:section name="Sezione senza titolo" id="{07375E0F-50FC-472F-A649-2B829A0012A1}">
          <p14:sldIdLst>
            <p14:sldId id="382"/>
            <p14:sldId id="384"/>
            <p14:sldId id="386"/>
            <p14:sldId id="387"/>
            <p14:sldId id="389"/>
            <p14:sldId id="403"/>
            <p14:sldId id="405"/>
            <p14:sldId id="404"/>
            <p14:sldId id="402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441" autoAdjust="0"/>
    <p:restoredTop sz="94016" autoAdjust="0"/>
  </p:normalViewPr>
  <p:slideViewPr>
    <p:cSldViewPr snapToGrid="0" snapToObjects="1">
      <p:cViewPr varScale="1">
        <p:scale>
          <a:sx n="47" d="100"/>
          <a:sy n="47" d="100"/>
        </p:scale>
        <p:origin x="72" y="5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FFC-D2C3-4983-8C33-F395255EC7C1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2C430-3A56-4A28-854A-60AE70ED1F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56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AE2C-2048-435B-AB48-5ADC090EE5F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84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AE2C-2048-435B-AB48-5ADC090EE5F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85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AE2C-2048-435B-AB48-5ADC090EE5F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60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34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88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18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706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162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411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061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36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99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7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94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2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60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92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33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22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44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83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3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5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55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46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16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4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06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81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BBA6-08EA-EF49-BECD-50D3AE800A84}" type="datetimeFigureOut">
              <a:rPr lang="it-IT" smtClean="0"/>
              <a:t>24/02/2019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1C981F-D400-4B4F-92EF-D18FBEF0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72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BBA6-08EA-EF49-BECD-50D3AE800A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24/02/2019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981F-D400-4B4F-92EF-D18FBEF0FBE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4131" y="1602376"/>
            <a:ext cx="10517604" cy="4595345"/>
          </a:xfrm>
        </p:spPr>
        <p:txBody>
          <a:bodyPr>
            <a:normAutofit/>
          </a:bodyPr>
          <a:lstStyle/>
          <a:p>
            <a:r>
              <a:rPr lang="it-IT" sz="4000" b="1" dirty="0"/>
              <a:t>UNIVERSITA’ DEGLI STUDI DI NAPOLI FEDERICO II</a:t>
            </a:r>
            <a:br>
              <a:rPr lang="it-IT" sz="4000" dirty="0"/>
            </a:br>
            <a:r>
              <a:rPr lang="it-IT" sz="2400" dirty="0"/>
              <a:t>DIPARTIMENTO DI STRUTTURE PER L’INGEGNERIA E L’ARCHITETTURA</a:t>
            </a:r>
            <a:br>
              <a:rPr lang="it-IT" sz="2400" dirty="0"/>
            </a:br>
            <a:br>
              <a:rPr lang="it-IT" sz="4000" dirty="0"/>
            </a:br>
            <a:r>
              <a:rPr lang="it-IT" sz="4000" dirty="0"/>
              <a:t>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118" y="812270"/>
            <a:ext cx="2003516" cy="199129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186433" y="5551390"/>
            <a:ext cx="41395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>
                <a:latin typeface="+mj-lt"/>
              </a:rPr>
              <a:t>Antonio Salzano, </a:t>
            </a:r>
            <a:r>
              <a:rPr lang="it-IT" sz="1400" b="1">
                <a:latin typeface="+mj-lt"/>
              </a:rPr>
              <a:t>PhD</a:t>
            </a:r>
            <a:endParaRPr lang="it-IT" sz="1400" b="1" dirty="0">
              <a:latin typeface="+mj-lt"/>
            </a:endParaRPr>
          </a:p>
          <a:p>
            <a:pPr algn="just"/>
            <a:r>
              <a:rPr lang="it-IT" sz="1400" dirty="0">
                <a:latin typeface="+mj-lt"/>
              </a:rPr>
              <a:t>Università Federico II di Napoli</a:t>
            </a:r>
          </a:p>
          <a:p>
            <a:pPr algn="just"/>
            <a:r>
              <a:rPr lang="it-IT" sz="1400" dirty="0">
                <a:latin typeface="+mj-lt"/>
              </a:rPr>
              <a:t>Amministratore </a:t>
            </a:r>
            <a:r>
              <a:rPr lang="it-IT" sz="1400" b="1" dirty="0">
                <a:latin typeface="+mj-lt"/>
              </a:rPr>
              <a:t>F</a:t>
            </a:r>
            <a:r>
              <a:rPr lang="it-IT" sz="1400" dirty="0">
                <a:latin typeface="+mj-lt"/>
              </a:rPr>
              <a:t>uture </a:t>
            </a:r>
            <a:r>
              <a:rPr lang="it-IT" sz="1400" b="1" dirty="0" err="1">
                <a:latin typeface="+mj-lt"/>
              </a:rPr>
              <a:t>E</a:t>
            </a:r>
            <a:r>
              <a:rPr lang="it-IT" sz="1400" dirty="0" err="1">
                <a:latin typeface="+mj-lt"/>
              </a:rPr>
              <a:t>nvironmental</a:t>
            </a:r>
            <a:r>
              <a:rPr lang="it-IT" sz="1400" dirty="0">
                <a:latin typeface="+mj-lt"/>
              </a:rPr>
              <a:t> </a:t>
            </a:r>
            <a:r>
              <a:rPr lang="it-IT" sz="1400" b="1" dirty="0">
                <a:latin typeface="+mj-lt"/>
              </a:rPr>
              <a:t>D</a:t>
            </a:r>
            <a:r>
              <a:rPr lang="it-IT" sz="1400" dirty="0">
                <a:latin typeface="+mj-lt"/>
              </a:rPr>
              <a:t>esign</a:t>
            </a:r>
          </a:p>
        </p:txBody>
      </p:sp>
    </p:spTree>
    <p:extLst>
      <p:ext uri="{BB962C8B-B14F-4D97-AF65-F5344CB8AC3E}">
        <p14:creationId xmlns:p14="http://schemas.microsoft.com/office/powerpoint/2010/main" val="381652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-44257" y="34829"/>
            <a:ext cx="9910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nkGothic Lt BT" panose="020B0607020203060204" pitchFamily="34" charset="0"/>
                <a:cs typeface="Helvetica"/>
              </a:rPr>
              <a:t>EVOLUZIONE INFORMATIVA DEI MODELLI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0" y="816430"/>
            <a:ext cx="113792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L’evoluzione informativa dei modelli è funzionale agli obiettivi definiti per gli stadi e le fasi del processo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L’evoluzione informativa dei modelli ed il loro uso previsto definiscono il livello di sviluppo necessario per ciascuno degli oggetti di cui sono costituiti (LOD)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La quantità e qualità dei contenuti informativi dei modelli deve essere almeno quella necessaria e sufficiente per assicurare gli obiettivi delle fasi (e stadi) del processo.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5689600" y="4058194"/>
            <a:ext cx="5806" cy="2586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egnaposto contenuto 2"/>
          <p:cNvSpPr txBox="1">
            <a:spLocks/>
          </p:cNvSpPr>
          <p:nvPr/>
        </p:nvSpPr>
        <p:spPr>
          <a:xfrm>
            <a:off x="82732" y="3444244"/>
            <a:ext cx="11379200" cy="439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LOD : Level of Development 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309620" y="4254140"/>
            <a:ext cx="4395545" cy="16241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PAS 1192-2:2014</a:t>
            </a:r>
          </a:p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LOD come unione:</a:t>
            </a:r>
          </a:p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Level of </a:t>
            </a:r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details</a:t>
            </a:r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 </a:t>
            </a:r>
          </a:p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+</a:t>
            </a:r>
          </a:p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LOI Level of Information</a:t>
            </a:r>
          </a:p>
          <a:p>
            <a:pPr algn="l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6383848" y="4254140"/>
            <a:ext cx="4395545" cy="16241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Part A e B (AIA Forum)</a:t>
            </a:r>
          </a:p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LOD come unione:</a:t>
            </a:r>
          </a:p>
          <a:p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Lod</a:t>
            </a:r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 of </a:t>
            </a:r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Element</a:t>
            </a:r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 </a:t>
            </a:r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Geometry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+</a:t>
            </a:r>
          </a:p>
          <a:p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Lod</a:t>
            </a:r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 of </a:t>
            </a:r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Attribute</a:t>
            </a:r>
            <a:r>
              <a:rPr lang="it-IT" sz="1800" b="1" dirty="0">
                <a:solidFill>
                  <a:schemeClr val="tx1"/>
                </a:solidFill>
                <a:latin typeface="BankGothic Lt BT" panose="020B0607020203060204" pitchFamily="34" charset="0"/>
              </a:rPr>
              <a:t> </a:t>
            </a:r>
            <a:r>
              <a:rPr lang="it-IT" sz="1800" b="1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Informtaion</a:t>
            </a:r>
            <a:endParaRPr lang="it-IT" sz="1800" dirty="0">
              <a:latin typeface="BankGothic Lt BT" panose="020B06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9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-44257" y="34829"/>
            <a:ext cx="9910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nkGothic Lt BT" panose="020B0607020203060204" pitchFamily="34" charset="0"/>
                <a:cs typeface="Helvetica"/>
              </a:rPr>
              <a:t>LOD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0" y="816430"/>
            <a:ext cx="11379200" cy="226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u="sng" dirty="0">
                <a:solidFill>
                  <a:schemeClr val="tx1"/>
                </a:solidFill>
                <a:latin typeface="BankGothic Lt BT" panose="020B0607020203060204" pitchFamily="34" charset="0"/>
              </a:rPr>
              <a:t>Il livello di sviluppo </a:t>
            </a:r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degli oggetti digitali che compongono i Modelli (LOD), definisce quantità e qualità del loro contenuto informativo ed è funzionale al raggiungimento degli obiettivi delle fasi.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r>
              <a:rPr lang="it-IT" sz="1800" b="1" u="sng" dirty="0">
                <a:solidFill>
                  <a:schemeClr val="tx1"/>
                </a:solidFill>
                <a:latin typeface="BankGothic Lt BT" panose="020B0607020203060204" pitchFamily="34" charset="0"/>
              </a:rPr>
              <a:t>Il livello di sviluppo </a:t>
            </a:r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è richiesto dal committente nel capitolato informativo (CI) o concordato tra committente ed affidatario attraverso: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6389" y="2744355"/>
            <a:ext cx="195072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42762" y="2954174"/>
            <a:ext cx="2657973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Committente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529774" y="2715780"/>
            <a:ext cx="195072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8707960" y="2925599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Affidatario 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cxnSp>
        <p:nvCxnSpPr>
          <p:cNvPr id="3" name="Connettore 2 2"/>
          <p:cNvCxnSpPr>
            <a:stCxn id="8" idx="3"/>
          </p:cNvCxnSpPr>
          <p:nvPr/>
        </p:nvCxnSpPr>
        <p:spPr>
          <a:xfrm flipV="1">
            <a:off x="2447109" y="3144949"/>
            <a:ext cx="135336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H="1">
            <a:off x="7200900" y="3116374"/>
            <a:ext cx="132887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3776096" y="2766804"/>
            <a:ext cx="59656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742749" y="2944770"/>
            <a:ext cx="2657973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CI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2600122" y="2901578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>
                <a:solidFill>
                  <a:schemeClr val="tx1"/>
                </a:solidFill>
                <a:latin typeface="BankGothic Lt BT" panose="020B0607020203060204" pitchFamily="34" charset="0"/>
              </a:rPr>
              <a:t>Richiede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9" name="Segnaposto contenuto 2"/>
          <p:cNvSpPr txBox="1">
            <a:spLocks/>
          </p:cNvSpPr>
          <p:nvPr/>
        </p:nvSpPr>
        <p:spPr>
          <a:xfrm>
            <a:off x="7392952" y="2840546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>
                <a:solidFill>
                  <a:schemeClr val="tx1"/>
                </a:solidFill>
                <a:latin typeface="BankGothic Lt BT" panose="020B0607020203060204" pitchFamily="34" charset="0"/>
              </a:rPr>
              <a:t>Risponde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511153" y="2816668"/>
            <a:ext cx="59656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egnaposto contenuto 2"/>
          <p:cNvSpPr txBox="1">
            <a:spLocks/>
          </p:cNvSpPr>
          <p:nvPr/>
        </p:nvSpPr>
        <p:spPr>
          <a:xfrm>
            <a:off x="5510984" y="2948433"/>
            <a:ext cx="2657973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oGI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cxnSp>
        <p:nvCxnSpPr>
          <p:cNvPr id="23" name="Connettore 1 22"/>
          <p:cNvCxnSpPr>
            <a:stCxn id="16" idx="3"/>
          </p:cNvCxnSpPr>
          <p:nvPr/>
        </p:nvCxnSpPr>
        <p:spPr>
          <a:xfrm flipV="1">
            <a:off x="4372656" y="3167398"/>
            <a:ext cx="213849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5400722" y="3167399"/>
            <a:ext cx="0" cy="12617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4262574" y="4432310"/>
            <a:ext cx="195072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Segnaposto contenuto 2"/>
          <p:cNvSpPr txBox="1">
            <a:spLocks/>
          </p:cNvSpPr>
          <p:nvPr/>
        </p:nvSpPr>
        <p:spPr>
          <a:xfrm>
            <a:off x="5036899" y="4645823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pGI</a:t>
            </a:r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>
          <a:xfrm>
            <a:off x="4889363" y="2870735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>
                <a:solidFill>
                  <a:schemeClr val="tx1"/>
                </a:solidFill>
                <a:latin typeface="BankGothic Lt BT" panose="020B0607020203060204" pitchFamily="34" charset="0"/>
              </a:rPr>
              <a:t>Esecutivo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29" name="Segnaposto contenuto 2"/>
          <p:cNvSpPr txBox="1">
            <a:spLocks/>
          </p:cNvSpPr>
          <p:nvPr/>
        </p:nvSpPr>
        <p:spPr>
          <a:xfrm>
            <a:off x="68143" y="5630692"/>
            <a:ext cx="4194431" cy="1173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100" dirty="0">
                <a:solidFill>
                  <a:schemeClr val="tx1"/>
                </a:solidFill>
                <a:latin typeface="BankGothic Lt BT" panose="020B0607020203060204" pitchFamily="34" charset="0"/>
              </a:rPr>
              <a:t>CI: Capitolato Informativo;</a:t>
            </a:r>
          </a:p>
          <a:p>
            <a:pPr algn="l"/>
            <a:r>
              <a:rPr lang="it-IT" sz="21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oGI</a:t>
            </a:r>
            <a:r>
              <a:rPr lang="it-IT" sz="2100" dirty="0">
                <a:solidFill>
                  <a:schemeClr val="tx1"/>
                </a:solidFill>
                <a:latin typeface="BankGothic Lt BT" panose="020B0607020203060204" pitchFamily="34" charset="0"/>
              </a:rPr>
              <a:t>: Offerta Gestione Informativa;</a:t>
            </a:r>
          </a:p>
          <a:p>
            <a:pPr algn="l"/>
            <a:r>
              <a:rPr lang="it-IT" sz="21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pGI</a:t>
            </a:r>
            <a:r>
              <a:rPr lang="it-IT" sz="2100" dirty="0">
                <a:solidFill>
                  <a:schemeClr val="tx1"/>
                </a:solidFill>
                <a:latin typeface="BankGothic Lt BT" panose="020B0607020203060204" pitchFamily="34" charset="0"/>
              </a:rPr>
              <a:t>: Piano Gestione Informativa. </a:t>
            </a:r>
            <a:endParaRPr lang="it-IT" sz="21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4071735" y="6019800"/>
            <a:ext cx="69076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egnaposto contenuto 2"/>
          <p:cNvSpPr txBox="1">
            <a:spLocks/>
          </p:cNvSpPr>
          <p:nvPr/>
        </p:nvSpPr>
        <p:spPr>
          <a:xfrm>
            <a:off x="4762499" y="5571274"/>
            <a:ext cx="7115175" cy="1173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Employers</a:t>
            </a:r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 Information </a:t>
            </a:r>
            <a:r>
              <a:rPr lang="it-IT" sz="16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Requirements</a:t>
            </a:r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–EIR PAS1192-2: 2013</a:t>
            </a:r>
          </a:p>
          <a:p>
            <a:pPr algn="l"/>
            <a:r>
              <a:rPr lang="it-IT" sz="16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Pre</a:t>
            </a:r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 </a:t>
            </a:r>
            <a:r>
              <a:rPr lang="it-IT" sz="16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contract</a:t>
            </a:r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 BIM </a:t>
            </a:r>
            <a:r>
              <a:rPr lang="it-IT" sz="16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Execution</a:t>
            </a:r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 Plan – PAS 1192-2:2013;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BIM </a:t>
            </a:r>
            <a:r>
              <a:rPr lang="it-IT" sz="16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Execution</a:t>
            </a:r>
            <a:r>
              <a:rPr lang="it-IT" sz="1600" dirty="0">
                <a:solidFill>
                  <a:schemeClr val="tx1"/>
                </a:solidFill>
                <a:latin typeface="BankGothic Lt BT" panose="020B0607020203060204" pitchFamily="34" charset="0"/>
              </a:rPr>
              <a:t> Plan – PAS 1192-2:2013.</a:t>
            </a:r>
            <a:endParaRPr lang="it-IT" sz="16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3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-44257" y="34829"/>
            <a:ext cx="9910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nkGothic Lt BT" panose="020B0607020203060204" pitchFamily="34" charset="0"/>
                <a:cs typeface="Helvetica"/>
              </a:rPr>
              <a:t>LOD</a:t>
            </a:r>
          </a:p>
        </p:txBody>
      </p:sp>
      <p:sp>
        <p:nvSpPr>
          <p:cNvPr id="8" name="Rettangolo 7"/>
          <p:cNvSpPr/>
          <p:nvPr/>
        </p:nvSpPr>
        <p:spPr>
          <a:xfrm>
            <a:off x="496389" y="944130"/>
            <a:ext cx="195072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42762" y="1119559"/>
            <a:ext cx="2657973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Committente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529774" y="915555"/>
            <a:ext cx="195072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8707960" y="1125374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Affidatario 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cxnSp>
        <p:nvCxnSpPr>
          <p:cNvPr id="3" name="Connettore 2 2"/>
          <p:cNvCxnSpPr>
            <a:stCxn id="8" idx="3"/>
          </p:cNvCxnSpPr>
          <p:nvPr/>
        </p:nvCxnSpPr>
        <p:spPr>
          <a:xfrm flipV="1">
            <a:off x="2447109" y="1344724"/>
            <a:ext cx="135336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H="1">
            <a:off x="7200900" y="1316149"/>
            <a:ext cx="132887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3776096" y="966579"/>
            <a:ext cx="59656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742749" y="1144545"/>
            <a:ext cx="2657973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CI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2600122" y="1101353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>
                <a:solidFill>
                  <a:schemeClr val="tx1"/>
                </a:solidFill>
                <a:latin typeface="BankGothic Lt BT" panose="020B0607020203060204" pitchFamily="34" charset="0"/>
              </a:rPr>
              <a:t>Richiede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19" name="Segnaposto contenuto 2"/>
          <p:cNvSpPr txBox="1">
            <a:spLocks/>
          </p:cNvSpPr>
          <p:nvPr/>
        </p:nvSpPr>
        <p:spPr>
          <a:xfrm>
            <a:off x="7392952" y="1040321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>
                <a:solidFill>
                  <a:schemeClr val="tx1"/>
                </a:solidFill>
                <a:latin typeface="BankGothic Lt BT" panose="020B0607020203060204" pitchFamily="34" charset="0"/>
              </a:rPr>
              <a:t>Risponde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511153" y="1016443"/>
            <a:ext cx="59656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egnaposto contenuto 2"/>
          <p:cNvSpPr txBox="1">
            <a:spLocks/>
          </p:cNvSpPr>
          <p:nvPr/>
        </p:nvSpPr>
        <p:spPr>
          <a:xfrm>
            <a:off x="5510984" y="1148208"/>
            <a:ext cx="2657973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oGI</a:t>
            </a:r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cxnSp>
        <p:nvCxnSpPr>
          <p:cNvPr id="23" name="Connettore 1 22"/>
          <p:cNvCxnSpPr>
            <a:stCxn id="16" idx="3"/>
          </p:cNvCxnSpPr>
          <p:nvPr/>
        </p:nvCxnSpPr>
        <p:spPr>
          <a:xfrm flipV="1">
            <a:off x="4372656" y="1367173"/>
            <a:ext cx="213849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5400722" y="1367174"/>
            <a:ext cx="0" cy="12617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4262574" y="2632085"/>
            <a:ext cx="1950720" cy="8011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Segnaposto contenuto 2"/>
          <p:cNvSpPr txBox="1">
            <a:spLocks/>
          </p:cNvSpPr>
          <p:nvPr/>
        </p:nvSpPr>
        <p:spPr>
          <a:xfrm>
            <a:off x="5036899" y="2845598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pGI</a:t>
            </a:r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>
          <a:xfrm>
            <a:off x="4889363" y="1070510"/>
            <a:ext cx="1772534" cy="71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>
                <a:solidFill>
                  <a:schemeClr val="tx1"/>
                </a:solidFill>
                <a:latin typeface="BankGothic Lt BT" panose="020B0607020203060204" pitchFamily="34" charset="0"/>
              </a:rPr>
              <a:t>Esecutivo</a:t>
            </a: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543539" y="828675"/>
            <a:ext cx="1171336" cy="1314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/>
          <p:cNvCxnSpPr>
            <a:stCxn id="2" idx="2"/>
          </p:cNvCxnSpPr>
          <p:nvPr/>
        </p:nvCxnSpPr>
        <p:spPr>
          <a:xfrm flipH="1">
            <a:off x="1868570" y="2143125"/>
            <a:ext cx="2260637" cy="19076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Segnaposto contenuto 2"/>
          <p:cNvSpPr txBox="1">
            <a:spLocks/>
          </p:cNvSpPr>
          <p:nvPr/>
        </p:nvSpPr>
        <p:spPr>
          <a:xfrm>
            <a:off x="6680131" y="3901366"/>
            <a:ext cx="4452900" cy="25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Qualora i LOD non siano stati stabiliti dal Committente nel CI, essi comunque devono essere definiti dall’affidatario nella propria offerta di gestione informativa (</a:t>
            </a:r>
            <a:r>
              <a:rPr lang="it-IT" sz="18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oGI</a:t>
            </a:r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) e nel piano di gestione informativa (</a:t>
            </a:r>
            <a:r>
              <a:rPr lang="it-IT" sz="1800" dirty="0" err="1">
                <a:solidFill>
                  <a:schemeClr val="tx1"/>
                </a:solidFill>
                <a:latin typeface="BankGothic Lt BT" panose="020B0607020203060204" pitchFamily="34" charset="0"/>
              </a:rPr>
              <a:t>pGI</a:t>
            </a:r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) in funzione dell’obiettivo e gli usi dei modelli cui gli oggetti si riferiscono.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6250717" y="845459"/>
            <a:ext cx="1171336" cy="1314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2 34"/>
          <p:cNvCxnSpPr/>
          <p:nvPr/>
        </p:nvCxnSpPr>
        <p:spPr>
          <a:xfrm>
            <a:off x="6824519" y="2159909"/>
            <a:ext cx="1476112" cy="17070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Segnaposto contenuto 2"/>
          <p:cNvSpPr txBox="1">
            <a:spLocks/>
          </p:cNvSpPr>
          <p:nvPr/>
        </p:nvSpPr>
        <p:spPr>
          <a:xfrm>
            <a:off x="142762" y="4068933"/>
            <a:ext cx="3797300" cy="226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u="sng" dirty="0">
                <a:solidFill>
                  <a:schemeClr val="tx1"/>
                </a:solidFill>
                <a:latin typeface="BankGothic Lt BT" panose="020B0607020203060204" pitchFamily="34" charset="0"/>
              </a:rPr>
              <a:t>I LOD</a:t>
            </a:r>
            <a:r>
              <a:rPr lang="it-IT" sz="1800" dirty="0">
                <a:solidFill>
                  <a:schemeClr val="tx1"/>
                </a:solidFill>
                <a:latin typeface="BankGothic Lt BT" panose="020B0607020203060204" pitchFamily="34" charset="0"/>
              </a:rPr>
              <a:t> vengono definiti dal committente nel capitolato informativo (CI) 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pPr algn="just"/>
            <a:endParaRPr lang="it-IT" sz="1800" b="1" dirty="0">
              <a:solidFill>
                <a:schemeClr val="tx1"/>
              </a:solidFill>
              <a:latin typeface="BankGothic Lt BT" panose="020B0607020203060204" pitchFamily="34" charset="0"/>
            </a:endParaRPr>
          </a:p>
          <a:p>
            <a:endParaRPr lang="it-IT" sz="1800" dirty="0">
              <a:latin typeface="BankGothic Lt BT" panose="020B06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-44257" y="34829"/>
            <a:ext cx="9910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nkGothic Lt BT" panose="020B0607020203060204" pitchFamily="34" charset="0"/>
                <a:cs typeface="Helvetica"/>
              </a:rPr>
              <a:t>SCALA DEI LOD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/>
          <a:srcRect l="18016" t="27249" r="17539" b="21816"/>
          <a:stretch/>
        </p:blipFill>
        <p:spPr>
          <a:xfrm>
            <a:off x="0" y="954742"/>
            <a:ext cx="11596914" cy="515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6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– ANALISI DEI BANDI DI GARA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0EA538D-069F-4190-8BAF-8471223CF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80" y="1207168"/>
            <a:ext cx="10989713" cy="502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– ANALISI DEI BANDI DI GARA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94" y="1428750"/>
            <a:ext cx="3981450" cy="219075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328" y="1428750"/>
            <a:ext cx="4623636" cy="2190750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160420" y="746459"/>
            <a:ext cx="10972800" cy="460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b="1" dirty="0"/>
              <a:t>Bandi di gara in BIM sul totale nel 2018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09515" y="1236678"/>
            <a:ext cx="1762038" cy="4386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b="1" dirty="0"/>
              <a:t>Numero bandi 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879488" y="1185154"/>
            <a:ext cx="1762038" cy="438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1700" b="1" dirty="0"/>
              <a:t>Valore bandi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478578"/>
            <a:ext cx="5656739" cy="237942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8417" y="4478578"/>
            <a:ext cx="4657159" cy="2379422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193904" y="3811572"/>
            <a:ext cx="10972800" cy="460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b="1" dirty="0"/>
              <a:t>Tipologia servizi bandi di gara in BIM nel 2018</a:t>
            </a:r>
          </a:p>
        </p:txBody>
      </p:sp>
    </p:spTree>
    <p:extLst>
      <p:ext uri="{BB962C8B-B14F-4D97-AF65-F5344CB8AC3E}">
        <p14:creationId xmlns:p14="http://schemas.microsoft.com/office/powerpoint/2010/main" val="282814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– ANALISI DEI BANDI DI GARA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7233"/>
            <a:ext cx="4157161" cy="218737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601" y="1047526"/>
            <a:ext cx="3689934" cy="22532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515" y="976663"/>
            <a:ext cx="3286125" cy="23241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4093835"/>
            <a:ext cx="4325513" cy="276416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6737" y="3648075"/>
            <a:ext cx="4743450" cy="3209925"/>
          </a:xfrm>
          <a:prstGeom prst="rect">
            <a:avLst/>
          </a:prstGeom>
        </p:spPr>
      </p:pic>
      <p:sp>
        <p:nvSpPr>
          <p:cNvPr id="15" name="Titolo 1"/>
          <p:cNvSpPr txBox="1">
            <a:spLocks/>
          </p:cNvSpPr>
          <p:nvPr/>
        </p:nvSpPr>
        <p:spPr>
          <a:xfrm>
            <a:off x="160420" y="643956"/>
            <a:ext cx="10972800" cy="460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b="1" dirty="0"/>
              <a:t>Importi per servizi ingegneria bandi di gara 2018</a:t>
            </a: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160420" y="3552957"/>
            <a:ext cx="10972800" cy="460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b="1" dirty="0"/>
              <a:t>Tipologia opere servizi </a:t>
            </a:r>
            <a:r>
              <a:rPr lang="it-IT" sz="2000" b="1" dirty="0" err="1"/>
              <a:t>ingegeneria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4111696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- SCENARIO NAZIONALE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11270" y="1055256"/>
            <a:ext cx="10071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i="1" u="sng" dirty="0">
                <a:latin typeface="+mj-lt"/>
                <a:cs typeface="Times New Roman" pitchFamily="18" charset="0"/>
              </a:rPr>
              <a:t>ADOZIONE DEL BIM COME PREMIALITA’: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000" b="1" dirty="0">
                <a:latin typeface="+mj-lt"/>
                <a:cs typeface="Times New Roman" pitchFamily="18" charset="0"/>
              </a:rPr>
              <a:t>Punteggio per le gare ad offerta economicamente più vantaggiosa;</a:t>
            </a:r>
          </a:p>
          <a:p>
            <a:pPr marL="342900" indent="-342900" algn="just">
              <a:buFontTx/>
              <a:buChar char="-"/>
            </a:pPr>
            <a:endParaRPr lang="it-IT" sz="2000" b="1" dirty="0">
              <a:latin typeface="+mj-lt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000" b="1" dirty="0">
                <a:latin typeface="+mj-lt"/>
                <a:cs typeface="Times New Roman" pitchFamily="18" charset="0"/>
              </a:rPr>
              <a:t>Come miglioria proposta per gare di appalto lavori.</a:t>
            </a:r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endParaRPr lang="it-IT" sz="2000" b="1" i="1" dirty="0">
              <a:latin typeface="+mj-lt"/>
              <a:cs typeface="Times New Roman" pitchFamily="18" charset="0"/>
            </a:endParaRPr>
          </a:p>
          <a:p>
            <a:pPr algn="just"/>
            <a:r>
              <a:rPr lang="en-US" sz="2000" b="1" i="1" u="sng" dirty="0">
                <a:latin typeface="+mj-lt"/>
                <a:cs typeface="Times New Roman" pitchFamily="18" charset="0"/>
              </a:rPr>
              <a:t>ADOZIONE DEL BIM MEDIANTE LA GESTIONE INFORMATIVA DEL PROGETTO:</a:t>
            </a:r>
          </a:p>
          <a:p>
            <a:pPr algn="just"/>
            <a:endParaRPr lang="en-US" sz="2000" b="1" i="1" u="sng" dirty="0">
              <a:latin typeface="+mj-lt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b="1" dirty="0" err="1">
                <a:latin typeface="+mj-lt"/>
                <a:cs typeface="Times New Roman" pitchFamily="18" charset="0"/>
              </a:rPr>
              <a:t>Gestione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della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progettazione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preliminare</a:t>
            </a:r>
            <a:r>
              <a:rPr lang="en-US" sz="2000" b="1" dirty="0">
                <a:latin typeface="+mj-lt"/>
                <a:cs typeface="Times New Roman" pitchFamily="18" charset="0"/>
              </a:rPr>
              <a:t> (200);</a:t>
            </a:r>
          </a:p>
          <a:p>
            <a:pPr marL="342900" indent="-342900" algn="just">
              <a:buFontTx/>
              <a:buChar char="-"/>
            </a:pPr>
            <a:endParaRPr lang="en-US" sz="2000" b="1" dirty="0">
              <a:latin typeface="+mj-lt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b="1" dirty="0" err="1">
                <a:latin typeface="+mj-lt"/>
                <a:cs typeface="Times New Roman" pitchFamily="18" charset="0"/>
              </a:rPr>
              <a:t>Gestione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della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progettazione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definitiva</a:t>
            </a:r>
            <a:r>
              <a:rPr lang="en-US" sz="2000" b="1" dirty="0">
                <a:latin typeface="+mj-lt"/>
                <a:cs typeface="Times New Roman" pitchFamily="18" charset="0"/>
              </a:rPr>
              <a:t> (300);</a:t>
            </a:r>
          </a:p>
          <a:p>
            <a:pPr marL="342900" indent="-342900" algn="just">
              <a:buFontTx/>
              <a:buChar char="-"/>
            </a:pPr>
            <a:endParaRPr lang="en-US" sz="2000" b="1" dirty="0">
              <a:latin typeface="+mj-lt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b="1" dirty="0" err="1">
                <a:latin typeface="+mj-lt"/>
                <a:cs typeface="Times New Roman" pitchFamily="18" charset="0"/>
              </a:rPr>
              <a:t>Gestione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della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progettazione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esecutiva</a:t>
            </a:r>
            <a:r>
              <a:rPr lang="en-US" sz="2000" b="1" dirty="0">
                <a:latin typeface="+mj-lt"/>
                <a:cs typeface="Times New Roman" pitchFamily="18" charset="0"/>
              </a:rPr>
              <a:t> (LOD 350);</a:t>
            </a:r>
          </a:p>
          <a:p>
            <a:pPr marL="342900" indent="-342900" algn="just">
              <a:buFontTx/>
              <a:buChar char="-"/>
            </a:pPr>
            <a:endParaRPr lang="en-US" sz="2000" b="1" dirty="0">
              <a:latin typeface="+mj-lt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b="1" dirty="0" err="1">
                <a:latin typeface="+mj-lt"/>
                <a:cs typeface="Times New Roman" pitchFamily="18" charset="0"/>
              </a:rPr>
              <a:t>Gestione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della</a:t>
            </a:r>
            <a:r>
              <a:rPr lang="en-US" sz="2000" b="1" dirty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>
                <a:latin typeface="+mj-lt"/>
                <a:cs typeface="Times New Roman" pitchFamily="18" charset="0"/>
              </a:rPr>
              <a:t>manutenzione</a:t>
            </a:r>
            <a:r>
              <a:rPr lang="en-US" sz="2000" b="1" dirty="0">
                <a:latin typeface="+mj-lt"/>
                <a:cs typeface="Times New Roman" pitchFamily="18" charset="0"/>
              </a:rPr>
              <a:t> (LOD 500)</a:t>
            </a:r>
          </a:p>
        </p:txBody>
      </p:sp>
    </p:spTree>
    <p:extLst>
      <p:ext uri="{BB962C8B-B14F-4D97-AF65-F5344CB8AC3E}">
        <p14:creationId xmlns:p14="http://schemas.microsoft.com/office/powerpoint/2010/main" val="147504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0" y="2757236"/>
            <a:ext cx="11544300" cy="114300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102164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- SCENARIO NAZIONALE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60762" y="776704"/>
            <a:ext cx="100834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i="1" u="sng" dirty="0">
                <a:latin typeface="+mj-lt"/>
                <a:cs typeface="Times New Roman" pitchFamily="18" charset="0"/>
              </a:rPr>
              <a:t>DIRETTIVA EUROPEA IN MATERIA DI APPALTI PUBBLICI 15 Gennaio 2014: 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en-US" sz="2000" b="1" i="1" dirty="0">
                <a:latin typeface="+mj-lt"/>
                <a:cs typeface="Times New Roman" pitchFamily="18" charset="0"/>
              </a:rPr>
              <a:t>“For public works contracts and design contests, Member States may require the use  of specific electronic tools, such as of building information electronic modelling  tools or similar”</a:t>
            </a:r>
            <a:endParaRPr lang="it-IT" sz="20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68" name="Segnaposto contenuto 2"/>
          <p:cNvSpPr txBox="1">
            <a:spLocks/>
          </p:cNvSpPr>
          <p:nvPr/>
        </p:nvSpPr>
        <p:spPr>
          <a:xfrm>
            <a:off x="660762" y="2559652"/>
            <a:ext cx="10275711" cy="3520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it-IT" sz="1800" b="1" i="1" u="sng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NUOVO CODICE APPALTI 50/2016</a:t>
            </a:r>
          </a:p>
          <a:p>
            <a:pPr algn="just">
              <a:spcBef>
                <a:spcPts val="0"/>
              </a:spcBef>
            </a:pPr>
            <a:endParaRPr lang="it-IT" sz="1800" b="1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18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Articolo 23, comma 1</a:t>
            </a:r>
          </a:p>
          <a:p>
            <a:pPr algn="just">
              <a:spcBef>
                <a:spcPts val="0"/>
              </a:spcBef>
            </a:pPr>
            <a:r>
              <a:rPr lang="en-US" sz="18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“</a:t>
            </a:r>
            <a:r>
              <a:rPr lang="it-IT" sz="18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La progettazione in materia di lavori pubblici si articola, secondo tre livelli di successivi approfondimenti tecnici, in progetto di fattibilità tecnica ed economica, progetto definitivo e progetto esecutivo ed è intesa ad assicurare: [...]</a:t>
            </a:r>
          </a:p>
          <a:p>
            <a:pPr algn="just">
              <a:spcBef>
                <a:spcPts val="0"/>
              </a:spcBef>
            </a:pPr>
            <a:endParaRPr lang="it-IT" sz="1800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18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h) la razionalizzazione delle attività di progettazione e delle connesse verifiche attraverso il </a:t>
            </a:r>
            <a:r>
              <a:rPr lang="it-IT" sz="18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progressivo uso di metodi e strumenti elettronici specifici quali quelli di modellazione per l’edilizia e le infrastrutture</a:t>
            </a:r>
            <a:r>
              <a:rPr lang="it-IT" sz="18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.’’</a:t>
            </a:r>
          </a:p>
          <a:p>
            <a:pPr algn="just">
              <a:spcBef>
                <a:spcPts val="0"/>
              </a:spcBef>
            </a:pPr>
            <a:endParaRPr lang="it-IT" sz="1800" b="1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18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Articolo 23, comma 13</a:t>
            </a:r>
          </a:p>
          <a:p>
            <a:pPr algn="just">
              <a:spcBef>
                <a:spcPts val="0"/>
              </a:spcBef>
            </a:pPr>
            <a:r>
              <a:rPr lang="it-IT" sz="18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Le stazioni appaltanti possono richiedere per le nuove opere nonché per interventi di recupero, riqualificazione o varianti, prioritariamente per i lavori complessi, </a:t>
            </a:r>
            <a:r>
              <a:rPr lang="it-IT" sz="18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l’uso dei metodi e strumenti elettronici specifici</a:t>
            </a:r>
            <a:r>
              <a:rPr lang="it-IT" sz="18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di cui al comma 1, lettera h)’’</a:t>
            </a:r>
            <a:endParaRPr lang="it-IT" sz="1800" i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3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89020" y="1381617"/>
            <a:ext cx="1099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Ing. Pietro </a:t>
            </a:r>
            <a:r>
              <a:rPr lang="it-IT" sz="1600" b="1" dirty="0" err="1"/>
              <a:t>Baratono</a:t>
            </a:r>
            <a:r>
              <a:rPr lang="it-IT" sz="1600" b="1" dirty="0"/>
              <a:t> – Presidente della commissione – </a:t>
            </a:r>
            <a:r>
              <a:rPr lang="it-IT" sz="1600" dirty="0"/>
              <a:t>Provveditore interregionale per le opere pubbliche Lombardia ed Emilia Romagna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Prof. Edoardo Cosenza – </a:t>
            </a:r>
            <a:r>
              <a:rPr lang="it-IT" sz="1600" dirty="0"/>
              <a:t>Università degli studi di Napoli Federico II;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Dott.ssa Antonella </a:t>
            </a:r>
            <a:r>
              <a:rPr lang="it-IT" sz="1600" b="1" dirty="0" err="1"/>
              <a:t>Nicotra</a:t>
            </a:r>
            <a:r>
              <a:rPr lang="it-IT" sz="1600" b="1" dirty="0"/>
              <a:t> – </a:t>
            </a:r>
            <a:r>
              <a:rPr lang="it-IT" sz="1600" dirty="0"/>
              <a:t>Vice Capo Ufficio legislativo del Ministro delle Infrastrutture e Trasporti;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Dott.ssa Bernardette </a:t>
            </a:r>
            <a:r>
              <a:rPr lang="it-IT" sz="1600" b="1" dirty="0" err="1"/>
              <a:t>Veca</a:t>
            </a:r>
            <a:r>
              <a:rPr lang="it-IT" sz="1600" b="1" dirty="0"/>
              <a:t> – </a:t>
            </a:r>
            <a:r>
              <a:rPr lang="it-IT" sz="1600" dirty="0"/>
              <a:t>Direttore Generale per la regolazione e i contratti pubblici del Ministero delle Infrastrutture e Trasporti;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Arch. Maria Lucia Conti – </a:t>
            </a:r>
            <a:r>
              <a:rPr lang="it-IT" sz="1600" dirty="0"/>
              <a:t>Provveditore interregionale per le opere pubbliche Toscana, Umbria e Marche;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Ing. Mario Nobile – </a:t>
            </a:r>
            <a:r>
              <a:rPr lang="it-IT" sz="1600" dirty="0"/>
              <a:t>Direttore Generale sistemi informativi e statistici del Ministero delle Infrastrutture e dei Trasporti;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Ing. Filippo Romano </a:t>
            </a:r>
            <a:r>
              <a:rPr lang="it-IT" sz="1600" dirty="0"/>
              <a:t>– ANAC;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Prof. Angelo </a:t>
            </a:r>
            <a:r>
              <a:rPr lang="it-IT" sz="1600" b="1" dirty="0" err="1"/>
              <a:t>Ciribini</a:t>
            </a:r>
            <a:r>
              <a:rPr lang="it-IT" sz="1600" dirty="0"/>
              <a:t> – Università degli Studi di Brescia;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Prof.ssa Anna Maria Giovenale </a:t>
            </a:r>
            <a:r>
              <a:rPr lang="it-IT" sz="1600" dirty="0"/>
              <a:t>– Università degli Studi di Roma La Sapienza;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Prof. Stefano della Torre </a:t>
            </a:r>
            <a:r>
              <a:rPr lang="it-IT" sz="1600" dirty="0"/>
              <a:t>– Politecnico di Milano;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Dott.ssa Maria Pia Giovannini </a:t>
            </a:r>
            <a:r>
              <a:rPr lang="it-IT" sz="1600" dirty="0"/>
              <a:t>– Responsabile Area Pubblica Amministrazione – Agenzia per l’Italia digitale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Ing. Armando Zambrano </a:t>
            </a:r>
            <a:r>
              <a:rPr lang="it-IT" sz="1600" dirty="0"/>
              <a:t>– Presidente Reti delle Professioni Tecniche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/>
              <a:t>Segreteria tecnica Commissione: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Ing. Antonio Salzano </a:t>
            </a:r>
            <a:r>
              <a:rPr lang="it-IT" sz="1600" dirty="0"/>
              <a:t>– Università degli Studi di Napoli Federico II;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Arch. Francesco Ruperto </a:t>
            </a:r>
            <a:r>
              <a:rPr lang="it-IT" sz="1600" dirty="0"/>
              <a:t>- Università degli Studi di Roma La Sapienza;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/>
              <a:t>Ing. Paolo Fiamma </a:t>
            </a:r>
            <a:r>
              <a:rPr lang="it-IT" sz="1600" dirty="0"/>
              <a:t>– Università di Pisa.</a:t>
            </a:r>
          </a:p>
          <a:p>
            <a:pPr algn="just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60420" y="981507"/>
            <a:ext cx="11601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u="sng" dirty="0">
                <a:latin typeface="+mj-lt"/>
                <a:cs typeface="Times New Roman" pitchFamily="18" charset="0"/>
              </a:rPr>
              <a:t>Commissione per la digitalizzazione degli appalti pubblici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60420" y="-63834"/>
            <a:ext cx="10972800" cy="762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600" dirty="0"/>
              <a:t>BIM - SCENARIO NAZIONALE</a:t>
            </a:r>
          </a:p>
        </p:txBody>
      </p:sp>
    </p:spTree>
    <p:extLst>
      <p:ext uri="{BB962C8B-B14F-4D97-AF65-F5344CB8AC3E}">
        <p14:creationId xmlns:p14="http://schemas.microsoft.com/office/powerpoint/2010/main" val="37752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07017" y="1295528"/>
            <a:ext cx="109753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Commissione prevista all’art. 23, comma 13 del Codice degli Appalti (D.lgs. 50/2016), istituita con decreto n. 242 del 15 luglio 2016 dal Ministro delle Infrastrutture e dei Trasporti, Graziano </a:t>
            </a:r>
            <a:r>
              <a:rPr lang="it-IT" dirty="0" err="1"/>
              <a:t>Delrio</a:t>
            </a:r>
            <a:r>
              <a:rPr lang="it-IT" dirty="0"/>
              <a:t>,  ha il compito di individuare, presso le Stazioni Appaltanti e gli operatori economici: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Modalità</a:t>
            </a:r>
            <a:r>
              <a:rPr lang="it-IT" dirty="0"/>
              <a:t> di inserimento di tali metodi e strumenti;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Tempi</a:t>
            </a:r>
            <a:r>
              <a:rPr lang="it-IT" dirty="0"/>
              <a:t> di progressiva introduzione dell’obbligatorietà;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Tipologia di opere </a:t>
            </a:r>
            <a:r>
              <a:rPr lang="it-IT" dirty="0"/>
              <a:t>da affidare;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Individuazione delle strategie </a:t>
            </a:r>
            <a:r>
              <a:rPr lang="it-IT" dirty="0"/>
              <a:t>di digitalizzazione delle amministrazioni pubbliche e del settore delle costruzioni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26332" y="58861"/>
            <a:ext cx="945021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Commissione per la digitalizzazione degli appalti pubblici</a:t>
            </a:r>
          </a:p>
          <a:p>
            <a:pPr algn="ctr"/>
            <a:endParaRPr lang="it-IT" sz="3200" b="1" dirty="0">
              <a:solidFill>
                <a:schemeClr val="tx1">
                  <a:lumMod val="50000"/>
                  <a:lumOff val="50000"/>
                </a:schemeClr>
              </a:solidFill>
              <a:latin typeface="BankGothic Lt BT" panose="020B060702020306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6683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58674"/>
            <a:ext cx="1097533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Art. 3</a:t>
            </a:r>
          </a:p>
          <a:p>
            <a:pPr algn="ctr"/>
            <a:r>
              <a:rPr lang="it-IT" sz="2000" b="1" dirty="0"/>
              <a:t>Adempimenti preliminari delle stazioni appaltanti</a:t>
            </a:r>
          </a:p>
          <a:p>
            <a:pPr algn="ctr"/>
            <a:endParaRPr lang="it-IT" sz="2000" b="1" dirty="0"/>
          </a:p>
          <a:p>
            <a:pPr marL="342900" indent="-342900" algn="just">
              <a:buFont typeface="+mj-lt"/>
              <a:buAutoNum type="alphaLcParenR"/>
            </a:pPr>
            <a:r>
              <a:rPr lang="it-IT" sz="2000" b="1" dirty="0"/>
              <a:t>Un piano di formazione del personale </a:t>
            </a:r>
            <a:r>
              <a:rPr lang="it-IT" sz="2000" dirty="0"/>
              <a:t>in relazione al ruolo ricoperto, con particolare riferimenti ai metodi e strumenti elettronici specifici, quali quelli di modellazione per l’edilizia e le infrastrutture, anche al fine di acquisire competenze riferibili alla gestione informativa ed alle attività di verifica utilizzando tali metodi;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sz="2000" b="1" dirty="0"/>
              <a:t>Un piano di acquisizione o di manutenzione degli strumenti hardware e software</a:t>
            </a:r>
            <a:r>
              <a:rPr lang="it-IT" sz="2000" dirty="0"/>
              <a:t> di gestione digitale dei processi decisionali e informativi, adeguati alla natura dell’opera, alla fase di processo ed al tipo di procedura in cui sono adottati;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sz="2000" b="1" dirty="0"/>
              <a:t>Un atto organizzativo </a:t>
            </a:r>
            <a:r>
              <a:rPr lang="it-IT" sz="2000" dirty="0"/>
              <a:t>che espliciti il processo di controllo e gestione, i gestori dei dati e la gestione dei conflitti.</a:t>
            </a:r>
            <a:endParaRPr lang="it-IT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26332" y="58861"/>
            <a:ext cx="945021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Commissione per la digitalizzazione degli appalti pubblici</a:t>
            </a:r>
          </a:p>
          <a:p>
            <a:pPr algn="ctr"/>
            <a:endParaRPr lang="it-IT" sz="3200" b="1" dirty="0">
              <a:solidFill>
                <a:schemeClr val="tx1">
                  <a:lumMod val="50000"/>
                  <a:lumOff val="50000"/>
                </a:schemeClr>
              </a:solidFill>
              <a:latin typeface="BankGothic Lt BT" panose="020B060702020306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253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689820"/>
              </p:ext>
            </p:extLst>
          </p:nvPr>
        </p:nvGraphicFramePr>
        <p:xfrm>
          <a:off x="1019124" y="1565093"/>
          <a:ext cx="9728592" cy="29276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79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933">
                <a:tc>
                  <a:txBody>
                    <a:bodyPr/>
                    <a:lstStyle/>
                    <a:p>
                      <a:r>
                        <a:rPr lang="it-IT" sz="2000" dirty="0"/>
                        <a:t>TEMPI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IMPORTO BASE DI GARA PER LAVORI COMPLESSI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46">
                <a:tc>
                  <a:txBody>
                    <a:bodyPr/>
                    <a:lstStyle/>
                    <a:p>
                      <a:r>
                        <a:rPr lang="it-IT" sz="2000" dirty="0"/>
                        <a:t>1 GENNAIO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PARI</a:t>
                      </a:r>
                      <a:r>
                        <a:rPr lang="it-IT" sz="2000" baseline="0" dirty="0"/>
                        <a:t> O SUPERIORE 100.000.000,00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411">
                <a:tc>
                  <a:txBody>
                    <a:bodyPr/>
                    <a:lstStyle/>
                    <a:p>
                      <a:r>
                        <a:rPr lang="it-IT" sz="2000" dirty="0"/>
                        <a:t>1 GENNAIO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PARI O SUPERIORE 50.000.000,00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312">
                <a:tc>
                  <a:txBody>
                    <a:bodyPr/>
                    <a:lstStyle/>
                    <a:p>
                      <a:r>
                        <a:rPr lang="it-IT" sz="2000" dirty="0"/>
                        <a:t>1 GENNAIO</a:t>
                      </a:r>
                      <a:r>
                        <a:rPr lang="it-IT" sz="2000" baseline="0" dirty="0"/>
                        <a:t> 2021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PARI O SUPERIORE</a:t>
                      </a:r>
                      <a:r>
                        <a:rPr lang="it-IT" sz="2000" baseline="0" dirty="0"/>
                        <a:t> 15.000.000,00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33">
                <a:tc>
                  <a:txBody>
                    <a:bodyPr/>
                    <a:lstStyle/>
                    <a:p>
                      <a:r>
                        <a:rPr lang="it-IT" sz="2000" dirty="0"/>
                        <a:t>1 GENNAIO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PARI O SUPERIORE 5.000.000,00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33">
                <a:tc>
                  <a:txBody>
                    <a:bodyPr/>
                    <a:lstStyle/>
                    <a:p>
                      <a:r>
                        <a:rPr lang="it-IT" sz="2000" dirty="0"/>
                        <a:t>1 GENNAIO</a:t>
                      </a:r>
                      <a:r>
                        <a:rPr lang="it-IT" sz="2000" baseline="0" dirty="0"/>
                        <a:t> 2023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PARI O SUPERIORE 1.000.000,00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33">
                <a:tc>
                  <a:txBody>
                    <a:bodyPr/>
                    <a:lstStyle/>
                    <a:p>
                      <a:r>
                        <a:rPr lang="it-IT" sz="2000" dirty="0"/>
                        <a:t>1 GENNAIO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INFERIORE 1.000.000,00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126332" y="58861"/>
            <a:ext cx="945021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Commissione per la digitalizzazione degli appalti pubblici</a:t>
            </a:r>
          </a:p>
          <a:p>
            <a:pPr algn="ctr"/>
            <a:endParaRPr lang="it-IT" sz="3200" b="1" dirty="0">
              <a:solidFill>
                <a:schemeClr val="tx1">
                  <a:lumMod val="50000"/>
                  <a:lumOff val="50000"/>
                </a:schemeClr>
              </a:solidFill>
              <a:latin typeface="BankGothic Lt BT" panose="020B0607020203060204" pitchFamily="34" charset="0"/>
              <a:cs typeface="Helvetica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158312" y="4860247"/>
            <a:ext cx="945021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Decreto 560 del 01/12/2017</a:t>
            </a:r>
          </a:p>
          <a:p>
            <a:pPr algn="ctr"/>
            <a:endParaRPr lang="it-IT" sz="3200" b="1" dirty="0">
              <a:solidFill>
                <a:schemeClr val="tx1">
                  <a:lumMod val="50000"/>
                  <a:lumOff val="50000"/>
                </a:schemeClr>
              </a:solidFill>
              <a:latin typeface="BankGothic Lt BT" panose="020B060702020306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3796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- SCENARIO NAZIONALE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11270" y="983229"/>
            <a:ext cx="100711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i="1" u="sng" dirty="0">
                <a:latin typeface="+mj-lt"/>
                <a:cs typeface="Times New Roman" pitchFamily="18" charset="0"/>
              </a:rPr>
              <a:t>NORMATIVA: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400" b="1" i="1" u="sng" dirty="0">
                <a:latin typeface="+mj-lt"/>
                <a:cs typeface="Times New Roman" pitchFamily="18" charset="0"/>
              </a:rPr>
              <a:t>UNI 11337 </a:t>
            </a:r>
            <a:r>
              <a:rPr lang="it-IT" sz="2400" b="1" dirty="0">
                <a:cs typeface="Times New Roman" pitchFamily="18" charset="0"/>
              </a:rPr>
              <a:t>Edilizie e opere di ingegneria civile Gestione digitale dei processi informativi delle costruzioni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i="1" u="sng" dirty="0">
                <a:latin typeface="+mj-lt"/>
                <a:cs typeface="Times New Roman" pitchFamily="18" charset="0"/>
              </a:rPr>
              <a:t>APPROVATI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latin typeface="+mj-lt"/>
                <a:cs typeface="Times New Roman" pitchFamily="18" charset="0"/>
              </a:rPr>
              <a:t>Parte 1: Modelli, elaborati e oggetti informativi per prodotti e processi;</a:t>
            </a: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latin typeface="+mj-lt"/>
                <a:cs typeface="Times New Roman" pitchFamily="18" charset="0"/>
              </a:rPr>
              <a:t>Parte 4: Evoluzione e sviluppo informativo, elaborati e oggi;</a:t>
            </a: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latin typeface="+mj-lt"/>
                <a:cs typeface="Times New Roman" pitchFamily="18" charset="0"/>
              </a:rPr>
              <a:t>Parte 5: Flussi informativi nei processi digitalizzati.</a:t>
            </a: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cs typeface="Times New Roman" pitchFamily="18" charset="0"/>
              </a:rPr>
              <a:t>Parte 6: Esemplificazione di capitolato informativo;</a:t>
            </a:r>
          </a:p>
          <a:p>
            <a:pPr algn="just"/>
            <a:endParaRPr lang="it-IT" sz="2000" b="1" dirty="0">
              <a:cs typeface="Times New Roman" pitchFamily="18" charset="0"/>
            </a:endParaRPr>
          </a:p>
          <a:p>
            <a:pPr algn="just"/>
            <a:r>
              <a:rPr lang="it-IT" sz="2000" b="1" dirty="0">
                <a:cs typeface="Times New Roman" pitchFamily="18" charset="0"/>
              </a:rPr>
              <a:t>Parte 7: Requisiti di conoscenza, abilità e competenza per le figure coinvolte nella gestione digitale dei processi informativi;</a:t>
            </a:r>
          </a:p>
          <a:p>
            <a:pPr algn="just"/>
            <a:endParaRPr lang="it-IT" sz="2000" b="1" dirty="0">
              <a:cs typeface="Times New Roman" pitchFamily="18" charset="0"/>
            </a:endParaRP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7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/>
          <p:cNvSpPr>
            <a:spLocks noGrp="1"/>
          </p:cNvSpPr>
          <p:nvPr>
            <p:ph type="title"/>
          </p:nvPr>
        </p:nvSpPr>
        <p:spPr>
          <a:xfrm>
            <a:off x="160420" y="64168"/>
            <a:ext cx="10972800" cy="1143000"/>
          </a:xfrm>
        </p:spPr>
        <p:txBody>
          <a:bodyPr/>
          <a:lstStyle/>
          <a:p>
            <a:pPr algn="l"/>
            <a:r>
              <a:rPr lang="it-IT" dirty="0"/>
              <a:t>BIM - SCENARIO NAZIONALE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11270" y="760247"/>
            <a:ext cx="100711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i="1" u="sng" dirty="0">
                <a:latin typeface="+mj-lt"/>
                <a:cs typeface="Times New Roman" pitchFamily="18" charset="0"/>
              </a:rPr>
              <a:t>NORMATIVA: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400" b="1" i="1" u="sng" dirty="0">
                <a:latin typeface="+mj-lt"/>
                <a:cs typeface="Times New Roman" pitchFamily="18" charset="0"/>
              </a:rPr>
              <a:t>UNI 11337 </a:t>
            </a:r>
            <a:r>
              <a:rPr lang="it-IT" sz="2400" b="1" dirty="0">
                <a:cs typeface="Times New Roman" pitchFamily="18" charset="0"/>
              </a:rPr>
              <a:t>Edilizie e opere di ingegneria civile Gestione digitale dei processi informativi delle costruzioni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i="1" u="sng" dirty="0">
                <a:latin typeface="+mj-lt"/>
                <a:cs typeface="Times New Roman" pitchFamily="18" charset="0"/>
              </a:rPr>
              <a:t>IN FASE DI APPROVAZIONE</a:t>
            </a:r>
          </a:p>
          <a:p>
            <a:pPr algn="just"/>
            <a:endParaRPr lang="it-IT" sz="2000" b="1" i="1" u="sng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latin typeface="+mj-lt"/>
                <a:cs typeface="Times New Roman" pitchFamily="18" charset="0"/>
              </a:rPr>
              <a:t>Parte 2: Criteri di denominazione e classificazione di modelli, prodotti e processi;</a:t>
            </a: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latin typeface="+mj-lt"/>
                <a:cs typeface="Times New Roman" pitchFamily="18" charset="0"/>
              </a:rPr>
              <a:t>Parte 3: Modelli di raccolta, organizzazione e archiviazione dell’informazione tecnica per i prodotti da costruzione;</a:t>
            </a: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it-IT" sz="2000" b="1" dirty="0">
                <a:latin typeface="+mj-lt"/>
                <a:cs typeface="Times New Roman" pitchFamily="18" charset="0"/>
              </a:rPr>
              <a:t>Parte 8: Organizzazione delle figure coinvolte nella gestione digitale dei processi informativi</a:t>
            </a:r>
          </a:p>
          <a:p>
            <a:pPr algn="just"/>
            <a:endParaRPr lang="it-IT" sz="20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8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78444" y="1767746"/>
            <a:ext cx="7772400" cy="1470025"/>
          </a:xfrm>
        </p:spPr>
        <p:txBody>
          <a:bodyPr/>
          <a:lstStyle/>
          <a:p>
            <a:r>
              <a:rPr lang="it-IT" dirty="0"/>
              <a:t>UNI 11337 - 4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280" y="2853101"/>
            <a:ext cx="8328860" cy="2242869"/>
          </a:xfrm>
        </p:spPr>
        <p:txBody>
          <a:bodyPr>
            <a:normAutofit/>
          </a:bodyPr>
          <a:lstStyle/>
          <a:p>
            <a:r>
              <a:rPr lang="it-IT" dirty="0"/>
              <a:t>Edilizia e opere di ingegneria civile Gestione digitale dei processi informativi delle costruzioni </a:t>
            </a:r>
          </a:p>
          <a:p>
            <a:r>
              <a:rPr lang="it-IT" dirty="0"/>
              <a:t>Parte 4: Evoluzione e sviluppo informativo di modelli, elaborati e oggetti</a:t>
            </a:r>
          </a:p>
        </p:txBody>
      </p:sp>
    </p:spTree>
    <p:extLst>
      <p:ext uri="{BB962C8B-B14F-4D97-AF65-F5344CB8AC3E}">
        <p14:creationId xmlns:p14="http://schemas.microsoft.com/office/powerpoint/2010/main" val="16629664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1265</Words>
  <Application>Microsoft Office PowerPoint</Application>
  <PresentationFormat>Widescreen</PresentationFormat>
  <Paragraphs>198</Paragraphs>
  <Slides>18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BankGothic Lt BT</vt:lpstr>
      <vt:lpstr>Calibri</vt:lpstr>
      <vt:lpstr>Century Gothic</vt:lpstr>
      <vt:lpstr>Wingdings</vt:lpstr>
      <vt:lpstr>Wingdings 3</vt:lpstr>
      <vt:lpstr>Filo</vt:lpstr>
      <vt:lpstr>Tema di Office</vt:lpstr>
      <vt:lpstr>UNIVERSITA’ DEGLI STUDI DI NAPOLI FEDERICO II DIPARTIMENTO DI STRUTTURE PER L’INGEGNERIA E L’ARCHITETTURA   </vt:lpstr>
      <vt:lpstr>BIM - SCENARIO NAZIONALE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BIM - SCENARIO NAZIONALE</vt:lpstr>
      <vt:lpstr>BIM - SCENARIO NAZIONALE</vt:lpstr>
      <vt:lpstr>UNI 11337 - 4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BIM – ANALISI DEI BANDI DI GARA</vt:lpstr>
      <vt:lpstr>BIM – ANALISI DEI BANDI DI GARA</vt:lpstr>
      <vt:lpstr>BIM – ANALISI DEI BANDI DI GARA</vt:lpstr>
      <vt:lpstr>BIM - SCENARIO NAZIONALE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 11337 - 1</dc:title>
  <dc:creator>Antonio Salzano</dc:creator>
  <cp:lastModifiedBy>federica angiello</cp:lastModifiedBy>
  <cp:revision>96</cp:revision>
  <dcterms:created xsi:type="dcterms:W3CDTF">2017-01-23T14:05:13Z</dcterms:created>
  <dcterms:modified xsi:type="dcterms:W3CDTF">2019-02-24T17:45:38Z</dcterms:modified>
</cp:coreProperties>
</file>